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320" r:id="rId14"/>
    <p:sldId id="32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284" r:id="rId39"/>
    <p:sldId id="315" r:id="rId40"/>
    <p:sldId id="316" r:id="rId41"/>
    <p:sldId id="317" r:id="rId42"/>
    <p:sldId id="318" r:id="rId43"/>
    <p:sldId id="319" r:id="rId44"/>
    <p:sldId id="291" r:id="rId4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47"/>
      <p:bold r:id="rId48"/>
      <p:italic r:id="rId49"/>
      <p:boldItalic r:id="rId50"/>
    </p:embeddedFont>
    <p:embeddedFont>
      <p:font typeface="Montserrat" panose="020B0604020202020204" charset="-52"/>
      <p:regular r:id="rId51"/>
      <p:bold r:id="rId52"/>
      <p:italic r:id="rId53"/>
      <p:boldItalic r:id="rId54"/>
    </p:embeddedFont>
    <p:embeddedFont>
      <p:font typeface="Montserrat SemiBold" panose="020B0604020202020204" charset="-52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PT Serif" panose="020B0604020202020204" charset="-52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9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30T09:35:57.384" idx="1">
    <p:pos x="5116" y="17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913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524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88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44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3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723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6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673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99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39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228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702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258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503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081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9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410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546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5125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119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456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9863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506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732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7400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89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0753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336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0923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2294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88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33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55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265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4.jpg@01D5A148.B9E900F0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08820" y="1887794"/>
            <a:ext cx="7868264" cy="15117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заявлений</a:t>
            </a:r>
            <a:r>
              <a:rPr lang="en-US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предоставлении услуги </a:t>
            </a:r>
            <a:r>
              <a:rPr lang="en-US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Зачисление в образовательное учреждение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использованием федеральной портальной формы на Едином портале 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государственных и муниципальных услуг </a:t>
            </a:r>
            <a:endParaRPr sz="24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</a:t>
            </a:r>
            <a:r>
              <a:rPr lang="ru-RU" altLang="ru-RU" dirty="0" smtClean="0"/>
              <a:t>адрес электронной </a:t>
            </a:r>
            <a:r>
              <a:rPr lang="ru-RU" altLang="ru-RU" dirty="0"/>
              <a:t>почты или СНИЛС (в зависимости от того, что было указано при регистрации на портале)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277813"/>
            <a:r>
              <a:rPr lang="ru-RU" altLang="ru-RU" dirty="0"/>
              <a:t>Проверить местоположение (должно быть указано – Екатеринбург)</a:t>
            </a:r>
          </a:p>
          <a:p>
            <a:pPr marL="179388" indent="0"/>
            <a:r>
              <a:rPr lang="ru-RU" altLang="ru-RU" dirty="0"/>
              <a:t>Если местоположение не указано или указано неверно, вручную установить «Екатеринбург»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560" t="34458" r="36880" b="32119"/>
          <a:stretch/>
        </p:blipFill>
        <p:spPr>
          <a:xfrm>
            <a:off x="4839970" y="1971624"/>
            <a:ext cx="3238699" cy="229245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68907" y="2108067"/>
            <a:ext cx="3391373" cy="952633"/>
            <a:chOff x="768907" y="2108067"/>
            <a:chExt cx="3391373" cy="9526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07" y="2108067"/>
              <a:ext cx="3391373" cy="952633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464593" y="2193131"/>
              <a:ext cx="1071563" cy="3912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55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Поиск услуги через помощника: в строке поиска ввести «Запись в школу», выбрать действие «Подать заявление», далее выбрать «В другом регионе»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33" y="1177799"/>
            <a:ext cx="3580954" cy="3213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8" y="2443785"/>
            <a:ext cx="4551375" cy="20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Прямая ссылка на услугу:</a:t>
            </a:r>
          </a:p>
          <a:p>
            <a:pPr marL="268288" indent="0"/>
            <a:r>
              <a:rPr lang="en-US" altLang="ru-RU" dirty="0"/>
              <a:t>https://www.gosuslugi.ru/600368/1/form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22" y="1302722"/>
            <a:ext cx="3580954" cy="32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36635"/>
            <a:ext cx="4569686" cy="25415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68288" indent="0"/>
            <a:r>
              <a:rPr lang="ru-RU" altLang="ru-RU" dirty="0" smtClean="0"/>
              <a:t>Если Вы ранее заполняли предварительное заявление, то после выбора услуги Вам будет предложено использовать черновик заявления или создать новое заявление.</a:t>
            </a:r>
          </a:p>
          <a:p>
            <a:pPr marL="268288" indent="0"/>
            <a:endParaRPr lang="ru-RU" altLang="ru-RU" b="1" u="sng" dirty="0" smtClean="0"/>
          </a:p>
          <a:p>
            <a:pPr marL="268288" indent="0"/>
            <a:r>
              <a:rPr lang="ru-RU" altLang="ru-RU" b="1" u="sng" dirty="0" smtClean="0"/>
              <a:t>ВНИМАНИЕ! Созданные предварительные заявления (черновики) до 30.03.2022 будут недействительными для подачи 01.04.2022. </a:t>
            </a:r>
            <a:r>
              <a:rPr lang="ru-RU" altLang="ru-RU" b="1" u="sng" dirty="0" smtClean="0"/>
              <a:t>Для удаления, необходимо в профиле выбрать раздел «Заявления», найти требуемое предварительное заявление – удалить.</a:t>
            </a:r>
          </a:p>
          <a:p>
            <a:pPr marL="268288" indent="0"/>
            <a:endParaRPr lang="ru-RU" b="1" u="sng" dirty="0"/>
          </a:p>
          <a:p>
            <a:pPr marL="268288" indent="0"/>
            <a:r>
              <a:rPr lang="ru-RU" b="1" u="sng" dirty="0" smtClean="0"/>
              <a:t>Создание </a:t>
            </a:r>
            <a:r>
              <a:rPr lang="ru-RU" b="1" u="sng" dirty="0"/>
              <a:t>предварительных заявлений будет с 30 марта, следуя инструкциям федеральной портальной формы ЕПГУ (или Презентации-инструкции по приему в 1 класс</a:t>
            </a:r>
            <a:endParaRPr lang="ru-RU" altLang="ru-RU" dirty="0" smtClean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00" y="814862"/>
            <a:ext cx="2448203" cy="19002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2266" y="3619342"/>
            <a:ext cx="33115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У родителей 1 апреля текущего года будет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возможность отправить данные предварительные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заявления в назначенное время путем нажатия кнопки в личном кабинете ЕПГУ «Отправить заявление». </a:t>
            </a:r>
            <a:endParaRPr lang="en-US" sz="1200" dirty="0" smtClean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387" y="2714598"/>
            <a:ext cx="3075687" cy="19272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4960" y="2764302"/>
            <a:ext cx="457200" cy="19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87993" y="4311840"/>
            <a:ext cx="231907" cy="260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Выбрать «</a:t>
            </a:r>
            <a:r>
              <a:rPr lang="ru-RU" altLang="ru-RU" dirty="0"/>
              <a:t>З</a:t>
            </a:r>
            <a:r>
              <a:rPr lang="ru-RU" altLang="ru-RU" dirty="0" smtClean="0"/>
              <a:t>аполнить заявление»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25816"/>
            <a:ext cx="3327491" cy="30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Указать наличие льгот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68" y="1482953"/>
            <a:ext cx="4083463" cy="30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При наличии льготы необходимо выбрать значение из списка и нажать кнопку «Продолжить»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32" y="1411516"/>
            <a:ext cx="4246653" cy="2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9110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Указать, посещает ли старший ребенок образовательную организацию, в которую подается заявления.</a:t>
            </a:r>
          </a:p>
          <a:p>
            <a:pPr marL="268288" indent="0"/>
            <a:endParaRPr lang="ru-RU" altLang="ru-RU" dirty="0" smtClean="0"/>
          </a:p>
          <a:p>
            <a:pPr marL="268288" indent="0"/>
            <a:r>
              <a:rPr lang="ru-RU" altLang="ru-RU" dirty="0" smtClean="0"/>
              <a:t>Обращаем Ваше внимание на то, что </a:t>
            </a:r>
            <a:r>
              <a:rPr lang="ru-RU" b="1" dirty="0" smtClean="0"/>
              <a:t>регистрация </a:t>
            </a:r>
            <a:r>
              <a:rPr lang="ru-RU" b="1" dirty="0"/>
              <a:t>на закрепленной за общеобразовательным учреждением территории</a:t>
            </a:r>
            <a:r>
              <a:rPr lang="ru-RU" dirty="0"/>
              <a:t> для данной категории детей при зачислении в учреждение </a:t>
            </a:r>
            <a:r>
              <a:rPr lang="ru-RU" b="1" dirty="0"/>
              <a:t>не будет учитываться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65" y="1361510"/>
            <a:ext cx="4086862" cy="31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Выбрать тип регистрации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411516"/>
            <a:ext cx="3672416" cy="33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С 00:00 01.04.2022 до 23:59 30.06.2022 </a:t>
            </a:r>
            <a:r>
              <a:rPr lang="ru-RU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b="1" dirty="0"/>
              <a:t>в Академическом, Верх-</a:t>
            </a:r>
            <a:r>
              <a:rPr lang="ru-RU" b="1" dirty="0" err="1"/>
              <a:t>Исетском</a:t>
            </a:r>
            <a:r>
              <a:rPr lang="ru-RU" b="1" dirty="0"/>
              <a:t>, Ленинском, Кировском районах</a:t>
            </a:r>
            <a:r>
              <a:rPr lang="ru-RU" dirty="0"/>
              <a:t>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dirty="0" smtClean="0"/>
              <a:t>зачисления;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С 06:00 01.04.2022 до 23:59 30.06.2022 </a:t>
            </a:r>
            <a:r>
              <a:rPr lang="ru-RU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b="1" dirty="0"/>
              <a:t>в Орджоникидзевском и Чкаловском</a:t>
            </a:r>
            <a:r>
              <a:rPr lang="ru-RU" dirty="0"/>
              <a:t>, а также в Академическом, Верх-</a:t>
            </a:r>
            <a:r>
              <a:rPr lang="ru-RU" dirty="0" err="1"/>
              <a:t>Исетском</a:t>
            </a:r>
            <a:r>
              <a:rPr lang="ru-RU" dirty="0"/>
              <a:t>, Ленинском и Кировском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dirty="0" smtClean="0"/>
              <a:t>зачисления;</a:t>
            </a:r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11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Указать, кем вы приходитесь ребенку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2" y="1437088"/>
            <a:ext cx="4435068" cy="27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803906" cy="2974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268288" indent="0"/>
            <a:r>
              <a:rPr lang="ru-RU" altLang="ru-RU" dirty="0" smtClean="0"/>
              <a:t>Выбрать «Перейти к заявлению»</a:t>
            </a:r>
          </a:p>
          <a:p>
            <a:pPr marL="268288" indent="0"/>
            <a:endParaRPr lang="ru-RU" altLang="ru-RU" dirty="0"/>
          </a:p>
          <a:p>
            <a:pPr marL="268288" indent="0"/>
            <a:endParaRPr lang="ru-RU" altLang="ru-RU" dirty="0" smtClean="0"/>
          </a:p>
          <a:p>
            <a:pPr marL="268288" indent="0"/>
            <a:endParaRPr lang="ru-RU" dirty="0" smtClean="0"/>
          </a:p>
          <a:p>
            <a:pPr marL="268288" indent="0"/>
            <a:endParaRPr lang="ru-RU" dirty="0"/>
          </a:p>
          <a:p>
            <a:pPr marL="268288" indent="0"/>
            <a:r>
              <a:rPr lang="ru-RU" b="1" dirty="0" smtClean="0"/>
              <a:t>Внимание!</a:t>
            </a:r>
            <a:r>
              <a:rPr lang="ru-RU" dirty="0" smtClean="0"/>
              <a:t> </a:t>
            </a:r>
          </a:p>
          <a:p>
            <a:pPr marL="268288" indent="0"/>
            <a:r>
              <a:rPr lang="ru-RU" dirty="0" smtClean="0"/>
              <a:t>В </a:t>
            </a:r>
            <a:r>
              <a:rPr lang="ru-RU" dirty="0"/>
              <a:t>приемную кампанию 2022 года </a:t>
            </a:r>
            <a:r>
              <a:rPr lang="ru-RU" b="1" dirty="0"/>
              <a:t>на ЕПГУ функционирует сервис, который позволяет родителям, подавшим заявление в электронном виде, подгружать скан-копии документов, подтверждающих </a:t>
            </a:r>
            <a:r>
              <a:rPr lang="ru-RU" b="1" dirty="0" smtClean="0"/>
              <a:t>заявление</a:t>
            </a:r>
          </a:p>
          <a:p>
            <a:pPr marL="268288" indent="0"/>
            <a:r>
              <a:rPr lang="ru-RU" b="1" dirty="0" smtClean="0"/>
              <a:t>(</a:t>
            </a:r>
            <a:r>
              <a:rPr lang="en-US" b="1" dirty="0"/>
              <a:t>https://www.gosuslugi.ru/24225/12/info</a:t>
            </a:r>
            <a:r>
              <a:rPr lang="ru-RU" b="1" dirty="0" smtClean="0"/>
              <a:t>).</a:t>
            </a:r>
            <a:r>
              <a:rPr lang="ru-RU" dirty="0" smtClean="0"/>
              <a:t> </a:t>
            </a:r>
            <a:endParaRPr lang="ru-RU" dirty="0"/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40" y="1242978"/>
            <a:ext cx="3180049" cy="350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Значение адреса постоянной регистрации заявителя подставляется из Личного кабинета пользователя портала </a:t>
            </a:r>
            <a:r>
              <a:rPr lang="ru-RU" altLang="ru-RU" dirty="0" err="1" smtClean="0"/>
              <a:t>Госуслуг</a:t>
            </a:r>
            <a:r>
              <a:rPr lang="ru-RU" altLang="ru-RU" dirty="0" smtClean="0"/>
              <a:t>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 smtClean="0"/>
              <a:t>При наличии несовпадений необходимо изменить адрес, нажав кнопку «Редактировать», после чего выбрать «Верно»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21" y="1477735"/>
            <a:ext cx="3959399" cy="26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В случае отсутствия постоянной регистрации необходимо указать временную регистрацию</a:t>
            </a:r>
            <a:r>
              <a:rPr lang="ru-RU" altLang="ru-RU" dirty="0"/>
              <a:t> -</a:t>
            </a:r>
            <a:r>
              <a:rPr lang="ru-RU" altLang="ru-RU" dirty="0" smtClean="0"/>
              <a:t>последовательно ввести </a:t>
            </a:r>
            <a:r>
              <a:rPr lang="ru-RU" altLang="ru-RU" dirty="0"/>
              <a:t>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</a:t>
            </a:r>
            <a:r>
              <a:rPr lang="ru-RU" altLang="ru-RU" dirty="0" smtClean="0"/>
              <a:t>«Уточнить адрес»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56" y="1313838"/>
            <a:ext cx="4206479" cy="30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Указать, прописан ли ребенок по этому адресу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30425"/>
            <a:ext cx="4434648" cy="25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В случае, если ребенок прописан по другому адресу, </a:t>
            </a:r>
            <a:r>
              <a:rPr lang="ru-RU" altLang="ru-RU" dirty="0"/>
              <a:t>необходимо 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411516"/>
            <a:ext cx="4244542" cy="29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179388" indent="0"/>
            <a:r>
              <a:rPr lang="ru-RU" altLang="ru-RU" dirty="0" smtClean="0"/>
              <a:t>Необходимо </a:t>
            </a:r>
            <a:r>
              <a:rPr lang="ru-RU" altLang="ru-RU" dirty="0"/>
              <a:t>ознакомиться с перечнем образовательных учреждений, закрепленных за адресом </a:t>
            </a:r>
            <a:r>
              <a:rPr lang="ru-RU" altLang="ru-RU" dirty="0" smtClean="0"/>
              <a:t>регистрации </a:t>
            </a:r>
            <a:r>
              <a:rPr lang="ru-RU" altLang="ru-RU" dirty="0"/>
              <a:t>ребенка. </a:t>
            </a:r>
            <a:r>
              <a:rPr lang="ru-RU" dirty="0"/>
              <a:t>Постановление Администрации города Екатеринбурга</a:t>
            </a:r>
          </a:p>
          <a:p>
            <a:pPr marL="179388" indent="0"/>
            <a:r>
              <a:rPr lang="ru-RU" dirty="0"/>
              <a:t>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dirty="0"/>
              <a:t> размещено на сайте Департамента образования в разделе «Документы».</a:t>
            </a:r>
          </a:p>
          <a:p>
            <a:pPr marL="179388" indent="0"/>
            <a:endParaRPr lang="ru-RU" altLang="ru-RU" dirty="0" smtClean="0"/>
          </a:p>
          <a:p>
            <a:pPr marL="179388" indent="0"/>
            <a:r>
              <a:rPr lang="ru-RU" altLang="ru-RU" dirty="0" smtClean="0"/>
              <a:t>Выберите школу из доступных для записи значений, закреплённых за адресом регистрации ребенка.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24" y="1411516"/>
            <a:ext cx="33261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4725450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В случае отсутствия школы в списке доступных для записи, необходимо выбрать «</a:t>
            </a:r>
            <a:r>
              <a:rPr lang="ru-RU" altLang="ru-RU" dirty="0"/>
              <a:t>Н</a:t>
            </a:r>
            <a:r>
              <a:rPr lang="ru-RU" altLang="ru-RU" dirty="0" smtClean="0"/>
              <a:t>ет нужной школы», затем «</a:t>
            </a:r>
            <a:r>
              <a:rPr lang="ru-RU" altLang="ru-RU" dirty="0"/>
              <a:t>У</a:t>
            </a:r>
            <a:r>
              <a:rPr lang="ru-RU" altLang="ru-RU" dirty="0" smtClean="0"/>
              <a:t>казать вручную»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7" y="2302649"/>
            <a:ext cx="3606594" cy="2644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1411516"/>
            <a:ext cx="3332528" cy="28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132394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Выбрать данные ребенка из вашего профиля Личного кабинета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23" y="1619359"/>
            <a:ext cx="4563661" cy="27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Подтвердить данные ребёнка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1" y="1269408"/>
            <a:ext cx="2721226" cy="36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С 07:00 01.04.2022 до 23:59 30.06.2022</a:t>
            </a:r>
            <a:r>
              <a:rPr lang="ru-RU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b="1" dirty="0"/>
              <a:t>в Железнодорожном и Октябрьском</a:t>
            </a:r>
            <a:r>
              <a:rPr lang="ru-RU" dirty="0"/>
              <a:t>, а также в Орджоникидзевском, Чкаловском, Академическом, Верх-</a:t>
            </a:r>
            <a:r>
              <a:rPr lang="ru-RU" dirty="0" err="1"/>
              <a:t>Исетском</a:t>
            </a:r>
            <a:r>
              <a:rPr lang="ru-RU" dirty="0"/>
              <a:t>, Ленинском, Кировском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dirty="0" smtClean="0"/>
              <a:t>зачисления;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С 00:00 0</a:t>
            </a:r>
            <a:r>
              <a:rPr lang="en-US" b="1" u="sng" dirty="0"/>
              <a:t>6</a:t>
            </a:r>
            <a:r>
              <a:rPr lang="ru-RU" b="1" u="sng" dirty="0"/>
              <a:t>.07.2022 до 23:59 0</a:t>
            </a:r>
            <a:r>
              <a:rPr lang="en-US" b="1" u="sng" dirty="0"/>
              <a:t>5</a:t>
            </a:r>
            <a:r>
              <a:rPr lang="ru-RU" b="1" u="sng" dirty="0"/>
              <a:t>.09.2022 </a:t>
            </a:r>
            <a:r>
              <a:rPr lang="ru-RU" dirty="0"/>
              <a:t>- прием детей, не зарегистрированных на территории, за которой закреплена конкретная образовательная организация,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dirty="0" smtClean="0"/>
              <a:t>зачисления.</a:t>
            </a:r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Указать, имеет ли ребенок российское гражданство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92" y="1514477"/>
            <a:ext cx="4512628" cy="28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Если ребёнок не имеет российского гражданства, указать необходимость в дополнительном языке для обучения в качестве родного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335880"/>
            <a:ext cx="3941084" cy="34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Если ребёнок имеет российское гражданство, выбрать язык обучения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9" y="1341987"/>
            <a:ext cx="4101691" cy="32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Указать, необходимы ли ребёнку специальные условия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352879"/>
            <a:ext cx="4387435" cy="31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Проверить данные заявителя.</a:t>
            </a:r>
          </a:p>
          <a:p>
            <a:pPr marL="179388" indent="0"/>
            <a:r>
              <a:rPr lang="ru-RU" altLang="ru-RU" dirty="0" smtClean="0"/>
              <a:t>Если в указанных данных содержится ошибка, выбрать «редактировать»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1117914"/>
            <a:ext cx="2461598" cy="3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05443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Подтвердите контактный номер телефона и электронную почту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2" y="2409834"/>
            <a:ext cx="3125660" cy="185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92" y="2409834"/>
            <a:ext cx="3097722" cy="18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2989520" cy="2017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Укажите данные второго родителя (законного представителя) ребенка (при наличии)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1452905"/>
            <a:ext cx="3708807" cy="30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284024" cy="34176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r>
              <a:rPr lang="ru-RU" altLang="ru-RU" dirty="0" smtClean="0"/>
              <a:t>Черновик заявления сохранен и будет отображаться в Личном кабинета портала </a:t>
            </a:r>
            <a:r>
              <a:rPr lang="ru-RU" altLang="ru-RU" dirty="0" err="1" smtClean="0"/>
              <a:t>Госуслуг</a:t>
            </a:r>
            <a:endParaRPr lang="ru-RU" altLang="ru-RU" dirty="0" smtClean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 smtClean="0"/>
          </a:p>
          <a:p>
            <a:pPr marL="179388" indent="0"/>
            <a:r>
              <a:rPr lang="ru-RU" altLang="ru-RU" dirty="0" smtClean="0"/>
              <a:t>Время подачи заявлений указано в разделе 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Когда подавать заявление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: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dirty="0"/>
              <a:t>настоящей инструкции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b="1" dirty="0"/>
              <a:t>ВНИМАНИЕ!</a:t>
            </a:r>
            <a:r>
              <a:rPr lang="ru-RU" dirty="0"/>
              <a:t> </a:t>
            </a:r>
            <a:r>
              <a:rPr lang="ru-RU" b="1" dirty="0"/>
              <a:t>В случае подачи заявлений с использованием Единого портала, </a:t>
            </a:r>
            <a:r>
              <a:rPr lang="ru-RU" b="1" u="sng" dirty="0"/>
              <a:t>номер заявления присваивается во время создания предварительного заявления.</a:t>
            </a:r>
            <a:r>
              <a:rPr lang="ru-RU" u="sng" dirty="0"/>
              <a:t> </a:t>
            </a:r>
            <a:endParaRPr lang="ru-RU" dirty="0"/>
          </a:p>
          <a:p>
            <a:pPr marL="179388" indent="0"/>
            <a:endParaRPr lang="ru-RU" altLang="ru-RU" dirty="0" smtClean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 smtClean="0"/>
          </a:p>
          <a:p>
            <a:pPr marL="179388" indent="0"/>
            <a:endParaRPr lang="ru-RU" altLang="ru-RU" dirty="0" smtClean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1393440"/>
            <a:ext cx="3892102" cy="32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275411" cy="2722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время записи произошла перезагрузка страницы или появилось сообщение "Возникла ошибка 429. Заявление не отправлено". Что делать?</a:t>
            </a:r>
            <a:r>
              <a:rPr lang="ru-RU" altLang="ru-RU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 этого обновите страницу браузера.</a:t>
            </a:r>
            <a:endParaRPr lang="ru-RU" altLang="ru-RU" sz="7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перегружен. Почему?</a:t>
            </a:r>
            <a:endParaRPr lang="ru-RU" altLang="ru-RU" sz="7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62950" y="4300208"/>
            <a:ext cx="814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Сработал механизм защиты от перегрузок. Повторите последние действия.</a:t>
            </a:r>
            <a:endParaRPr lang="ru-RU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9" name="Picture 1" descr="cid:image004.jpg@01D5A148.B9E900F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29" y="2752757"/>
            <a:ext cx="41433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406041" cy="1051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 smtClean="0"/>
          </a:p>
          <a:p>
            <a:r>
              <a:rPr lang="ru-RU" dirty="0"/>
              <a:t>В приемную кампанию 2022 года </a:t>
            </a:r>
            <a:r>
              <a:rPr lang="ru-RU" b="1" dirty="0"/>
              <a:t>на ЕПГУ функционирует сервис, который </a:t>
            </a:r>
            <a:r>
              <a:rPr lang="ru-RU" b="1" dirty="0" smtClean="0"/>
              <a:t>позволяет</a:t>
            </a:r>
          </a:p>
          <a:p>
            <a:pPr algn="ctr"/>
            <a:r>
              <a:rPr lang="ru-RU" b="1" dirty="0" smtClean="0"/>
              <a:t>родителям</a:t>
            </a:r>
            <a:r>
              <a:rPr lang="ru-RU" b="1" dirty="0"/>
              <a:t>, подавшим заявление в электронном виде, подгружать </a:t>
            </a:r>
            <a:r>
              <a:rPr lang="ru-RU" b="1" dirty="0" smtClean="0"/>
              <a:t>скан-копии</a:t>
            </a:r>
          </a:p>
          <a:p>
            <a:pPr algn="ctr"/>
            <a:r>
              <a:rPr lang="ru-RU" b="1" dirty="0" smtClean="0"/>
              <a:t>документов</a:t>
            </a:r>
            <a:r>
              <a:rPr lang="ru-RU" b="1" dirty="0"/>
              <a:t>, подтверждающих </a:t>
            </a:r>
            <a:r>
              <a:rPr lang="ru-RU" b="1" dirty="0" smtClean="0"/>
              <a:t>заявление (</a:t>
            </a:r>
            <a:r>
              <a:rPr lang="en-US" b="1" dirty="0"/>
              <a:t>https://www.gosuslugi.ru/24225</a:t>
            </a:r>
            <a:r>
              <a:rPr lang="ru-RU" b="1" dirty="0" smtClean="0"/>
              <a:t>).</a:t>
            </a:r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85" y="2428780"/>
            <a:ext cx="4906568" cy="23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паспорт </a:t>
            </a:r>
            <a:r>
              <a:rPr lang="ru-RU" dirty="0"/>
              <a:t>родителя (законного представителя</a:t>
            </a:r>
            <a:r>
              <a:rPr lang="ru-RU" dirty="0" smtClean="0"/>
              <a:t>);</a:t>
            </a: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свидетельство </a:t>
            </a:r>
            <a:r>
              <a:rPr lang="ru-RU" dirty="0"/>
              <a:t>о рождении </a:t>
            </a:r>
            <a:r>
              <a:rPr lang="ru-RU" dirty="0" smtClean="0"/>
              <a:t>ребенка;</a:t>
            </a: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</a:t>
            </a:r>
            <a:r>
              <a:rPr lang="ru-RU" dirty="0" smtClean="0"/>
              <a:t>пребывания;</a:t>
            </a: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документ, подтверждающий </a:t>
            </a:r>
            <a:r>
              <a:rPr lang="ru-RU" dirty="0"/>
              <a:t>преимущественное право и право на получение мест в образовательных организациях в первоочередном порядке (при наличии права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406041" cy="1051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 smtClean="0"/>
          </a:p>
          <a:p>
            <a:r>
              <a:rPr lang="ru-RU" dirty="0"/>
              <a:t>В приемную кампанию 2022 года </a:t>
            </a:r>
            <a:r>
              <a:rPr lang="ru-RU" b="1" dirty="0"/>
              <a:t>на ЕПГУ функционирует сервис, который </a:t>
            </a:r>
            <a:r>
              <a:rPr lang="ru-RU" b="1" dirty="0" smtClean="0"/>
              <a:t>позволяет</a:t>
            </a:r>
          </a:p>
          <a:p>
            <a:pPr algn="ctr"/>
            <a:r>
              <a:rPr lang="ru-RU" b="1" dirty="0" smtClean="0"/>
              <a:t>родителям</a:t>
            </a:r>
            <a:r>
              <a:rPr lang="ru-RU" b="1" dirty="0"/>
              <a:t>, подавшим заявление в электронном виде, подгружать </a:t>
            </a:r>
            <a:r>
              <a:rPr lang="ru-RU" b="1" dirty="0" smtClean="0"/>
              <a:t>скан-копии</a:t>
            </a:r>
          </a:p>
          <a:p>
            <a:pPr algn="ctr"/>
            <a:r>
              <a:rPr lang="ru-RU" b="1" dirty="0" smtClean="0"/>
              <a:t>документов</a:t>
            </a:r>
            <a:r>
              <a:rPr lang="ru-RU" b="1" dirty="0"/>
              <a:t>, подтверждающих заявление.</a:t>
            </a:r>
            <a:r>
              <a:rPr lang="ru-RU" dirty="0"/>
              <a:t>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71" y="2220686"/>
            <a:ext cx="5819144" cy="23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3187773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 smtClean="0"/>
          </a:p>
          <a:p>
            <a:pPr marL="179388" indent="0"/>
            <a:r>
              <a:rPr lang="ru-RU" dirty="0" smtClean="0"/>
              <a:t>Необходимо выбрать тип заявления и указать номер</a:t>
            </a:r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58" y="1248531"/>
            <a:ext cx="3854154" cy="33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3187773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dirty="0" smtClean="0"/>
              <a:t>Загрузить необходимые документы</a:t>
            </a:r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35" y="1168783"/>
            <a:ext cx="4020665" cy="35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361288"/>
            <a:ext cx="3277150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dirty="0" smtClean="0"/>
              <a:t>Сделать отметки о согласии и об ответственности, после чего выбрать «Подать заявление»</a:t>
            </a:r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25" y="1537717"/>
            <a:ext cx="5059704" cy="22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2355" y="446888"/>
            <a:ext cx="6425985" cy="5747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звонить, если остались вопросы:</a:t>
            </a:r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54" t="9229" r="2374"/>
          <a:stretch/>
        </p:blipFill>
        <p:spPr>
          <a:xfrm>
            <a:off x="2413191" y="1285661"/>
            <a:ext cx="3863856" cy="33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9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430395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/>
              <a:t>Правом преимущественного приема будут пользоваться следующие категории детей: 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dirty="0"/>
              <a:t>дети, чьи полнородные и </a:t>
            </a:r>
            <a:r>
              <a:rPr lang="ru-RU" dirty="0" err="1"/>
              <a:t>неполнородные</a:t>
            </a:r>
            <a:r>
              <a:rPr lang="ru-RU" dirty="0"/>
              <a:t> брат и (или) сестра уже обучаются в учреждении, в которое зачисляются эти дети на обучение по основным общеобразовательным программам начального общего образования (основание – 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образования»). </a:t>
            </a:r>
          </a:p>
          <a:p>
            <a:pPr marL="254000" indent="-508000">
              <a:lnSpc>
                <a:spcPct val="107000"/>
              </a:lnSpc>
            </a:pPr>
            <a:endParaRPr lang="ru-RU" b="1" dirty="0"/>
          </a:p>
          <a:p>
            <a:pPr marL="179388" indent="0">
              <a:lnSpc>
                <a:spcPct val="107000"/>
              </a:lnSpc>
            </a:pPr>
            <a:r>
              <a:rPr lang="ru-RU" b="1" dirty="0"/>
              <a:t>Обращаем ваше внимание</a:t>
            </a:r>
            <a:r>
              <a:rPr lang="ru-RU" dirty="0"/>
              <a:t> на то, что </a:t>
            </a:r>
            <a:r>
              <a:rPr lang="ru-RU" b="1" dirty="0"/>
              <a:t>регистрация на закрепленной за общеобразовательным учреждением территории (</a:t>
            </a:r>
            <a:r>
              <a:rPr lang="ru-RU" b="1" dirty="0">
                <a:hlinkClick r:id="rId3"/>
              </a:rPr>
              <a:t>Постановление Администрации города Екатеринбурга от 14.03.2022 № 640 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b="1" dirty="0"/>
              <a:t>) </a:t>
            </a:r>
            <a:r>
              <a:rPr lang="ru-RU" dirty="0"/>
              <a:t>для данной категории детей при зачислении в учреждение </a:t>
            </a:r>
            <a:r>
              <a:rPr lang="ru-RU" b="1" dirty="0"/>
              <a:t>не будет учитываться</a:t>
            </a:r>
            <a:r>
              <a:rPr lang="ru-RU" dirty="0"/>
              <a:t>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430395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первоочередного приема в общеобразовательные учреждения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РФ, федеральной противопожарной службы Государственной противопожарной службы, таможенных органов РФ 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дети сотрудников полиции (основание – Федеральный закон от 07.02.2011 № 3-ФЗ «О полиции»);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дети военнослужащих по месту жительства их семей (основание – Федеральный закон от 27.05.1998 № 76-ФЗ «О статусе военнослужащих»).</a:t>
            </a:r>
          </a:p>
          <a:p>
            <a:pPr marL="268288" indent="0" algn="just"/>
            <a:r>
              <a:rPr lang="ru-RU" dirty="0"/>
              <a:t>       </a:t>
            </a:r>
            <a:endParaRPr lang="ru-RU" dirty="0" smtClean="0"/>
          </a:p>
          <a:p>
            <a:pPr marL="268288" indent="0" algn="just"/>
            <a:r>
              <a:rPr lang="ru-RU" dirty="0" smtClean="0"/>
              <a:t>Для </a:t>
            </a:r>
            <a:r>
              <a:rPr lang="ru-RU" dirty="0"/>
              <a:t>данной категории детей при зачислении в общеобразовательное учреждение </a:t>
            </a:r>
            <a:r>
              <a:rPr lang="ru-RU" b="1" dirty="0"/>
              <a:t>регистрация на   закрепленной за учреждением территории будет учитываться</a:t>
            </a:r>
            <a:r>
              <a:rPr lang="ru-RU" dirty="0"/>
              <a:t>.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dirty="0" smtClean="0"/>
              <a:t>Если </a:t>
            </a:r>
            <a:r>
              <a:rPr lang="ru-RU" dirty="0"/>
              <a:t>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b="1" dirty="0"/>
              <a:t>МКУ ЦМУ </a:t>
            </a:r>
            <a:r>
              <a:rPr lang="ru-RU" dirty="0"/>
              <a:t>или </a:t>
            </a:r>
            <a:r>
              <a:rPr lang="ru-RU" b="1" dirty="0"/>
              <a:t>ГБУ СО </a:t>
            </a:r>
            <a:r>
              <a:rPr lang="ru-RU" b="1" dirty="0" smtClean="0"/>
              <a:t>МФЦ</a:t>
            </a:r>
            <a:r>
              <a:rPr lang="ru-RU" b="1" dirty="0"/>
              <a:t>,</a:t>
            </a:r>
            <a:r>
              <a:rPr lang="ru-RU" b="1" dirty="0" smtClean="0"/>
              <a:t> </a:t>
            </a:r>
            <a:r>
              <a:rPr lang="ru-RU" dirty="0"/>
              <a:t>и вместе с консультантами в зоне общественного доступа заполнить необходимые данные для регистрации на </a:t>
            </a:r>
            <a:r>
              <a:rPr lang="ru-RU" dirty="0" smtClean="0"/>
              <a:t>ЕПГУ, </a:t>
            </a:r>
            <a:r>
              <a:rPr lang="ru-RU" dirty="0"/>
              <a:t>и получить подтверждение учетной </a:t>
            </a:r>
            <a:r>
              <a:rPr lang="ru-RU" dirty="0" smtClean="0"/>
              <a:t>записи</a:t>
            </a:r>
            <a:r>
              <a:rPr lang="ru-RU" dirty="0"/>
              <a:t>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2" y="1269168"/>
            <a:ext cx="4294676" cy="3392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подтверждена ли Ваша учетная запись на сайте «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Госуслуги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начала записи обновите Ваш браузер. Специалисты службы сопровождения Единого портала рекомендуют использовать 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</a:t>
            </a:r>
            <a:r>
              <a:rPr lang="en-US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Chrome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Очистите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кэш (историю браузера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баланс услуги 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01.04.2022 он был положительным, так как обычно провайдеры списывают оплату в начале нового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дня;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 записью перезапустить Ваш браузер и зайти на портал снова через главную страницу, не использовать сохраненные ссылки на услугу. Используйте рекомендуемые методы перехода к форме заявления.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27" y="1179791"/>
            <a:ext cx="3655803" cy="33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 smtClean="0"/>
              <a:t>В </a:t>
            </a:r>
            <a:r>
              <a:rPr lang="ru-RU" altLang="ru-RU" dirty="0"/>
              <a:t>адресной строке </a:t>
            </a:r>
            <a:r>
              <a:rPr lang="ru-RU" altLang="ru-RU" dirty="0" smtClean="0"/>
              <a:t>набрать </a:t>
            </a:r>
            <a:r>
              <a:rPr lang="en-US" altLang="ru-RU" dirty="0" smtClean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</a:t>
            </a:r>
            <a:r>
              <a:rPr lang="ru-RU" altLang="ru-RU" dirty="0" smtClean="0"/>
              <a:t>«Войти»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1840</Words>
  <Application>Microsoft Office PowerPoint</Application>
  <PresentationFormat>Экран (16:9)</PresentationFormat>
  <Paragraphs>196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Georgia</vt:lpstr>
      <vt:lpstr>Montserrat</vt:lpstr>
      <vt:lpstr>Montserrat SemiBold</vt:lpstr>
      <vt:lpstr>Arial</vt:lpstr>
      <vt:lpstr>Calibri</vt:lpstr>
      <vt:lpstr>PT Serif</vt:lpstr>
      <vt:lpstr>Gameday</vt:lpstr>
      <vt:lpstr>Подача заявлений о предоставлении услуги  «Зачисление в образовательное учреждение» с использованием федеральной портальной формы на Едином портале государственных и муниципальных услуг </vt:lpstr>
      <vt:lpstr>Когда подавать заявление:</vt:lpstr>
      <vt:lpstr>Когда подавать заявление:</vt:lpstr>
      <vt:lpstr>Какие необходимы документы:</vt:lpstr>
      <vt:lpstr>Правом преимущественного приема будут пользоваться следующие категории детей:  </vt:lpstr>
      <vt:lpstr>Правом первоочередного приема в общеобразовательные учреждения будут пользоваться следующие категории детей:</vt:lpstr>
      <vt:lpstr>Если нет регистрации на ЕПГУ (нет учетной записи)</vt:lpstr>
      <vt:lpstr>Общие рекомендации 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Куда звонить, если остались вопросы: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Обухова Кристина Викторовна</cp:lastModifiedBy>
  <cp:revision>44</cp:revision>
  <dcterms:modified xsi:type="dcterms:W3CDTF">2022-03-30T04:36:51Z</dcterms:modified>
</cp:coreProperties>
</file>