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istrator.WWW-D1797C5692D\桌面\2商务礼仪\素材\精选32 (4)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0" y="952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4077073"/>
            <a:ext cx="4820072" cy="1008112"/>
          </a:xfrm>
        </p:spPr>
        <p:txBody>
          <a:bodyPr/>
          <a:lstStyle>
            <a:lvl1pPr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9992" y="5229200"/>
            <a:ext cx="4392488" cy="72008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C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32F97-8ACC-4BEB-8C26-E7D2453D2754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4BADAC-E127-4EE3-8118-1B71B1DD5E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07DC7-FB72-48B8-A1FB-2A6C4BA44360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6698F-1B7B-46C6-955E-F31982EB8C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294EB-9EBB-44D3-BEF3-C47D86D4877C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8BAA17-89E8-44E4-A80C-BB0AA71778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31863"/>
            <a:ext cx="9144000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0C31-902A-48DF-8811-DB0D97D1D721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34176-2C53-4219-A6E5-BEB99E96D8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E9487-E5F0-441E-A7AC-D6BE9A71AF14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772B7-18F8-4CD9-9339-30C167300E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5B92D-2FC8-4E56-A758-9A8C40C0EE59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282CE-E488-43F4-90E8-13420797DC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B6F23-5C2D-4656-8A85-9CB4D3435800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6E74-E55D-4941-8BA3-5AFBFC35D3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11076-97AC-4766-9590-F7630D42E78E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B49A9-B109-4895-A1C6-5DCDAFA69F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C7A21-FC05-498D-8842-7A19206D7991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3AE28-0236-4578-8A93-19D2521DED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49E83-A846-4CB7-9584-ABF72FD8DF7C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A35D-BBC2-433E-A82C-4729F72FEE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24D18-3773-4AB9-8C64-A4D1C6D280E2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C3F41-7D9C-4657-8E97-17598ED1AF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0B172E-302B-42F7-B1E7-489DB5C8298D}" type="datetimeFigureOut">
              <a:rPr lang="ru-RU"/>
              <a:pPr>
                <a:defRPr/>
              </a:pPr>
              <a:t>31.03.2016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EB014E5-CA63-436D-8647-044E5427AED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Летняя оздоровительная кампания – 2016:</a:t>
            </a:r>
          </a:p>
        </p:txBody>
      </p:sp>
      <p:sp>
        <p:nvSpPr>
          <p:cNvPr id="4099" name="Подзаголовок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изменение порядка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оказания муниципальной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услуги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084888" y="6161088"/>
            <a:ext cx="2871787" cy="57626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119938" y="6399213"/>
            <a:ext cx="1863725" cy="365125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27075" y="115888"/>
            <a:ext cx="8229600" cy="563562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1. Сроки приема заявлений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124" name="Объект 2"/>
          <p:cNvSpPr>
            <a:spLocks noGrp="1"/>
          </p:cNvSpPr>
          <p:nvPr>
            <p:ph idx="1"/>
          </p:nvPr>
        </p:nvSpPr>
        <p:spPr>
          <a:xfrm>
            <a:off x="107950" y="90805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Загородные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оздоровительные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лагеря </a:t>
            </a:r>
            <a:r>
              <a:rPr lang="ru-RU" b="1" smtClean="0"/>
              <a:t>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Санатории</a:t>
            </a:r>
            <a:r>
              <a:rPr lang="ru-RU" b="1" smtClean="0"/>
              <a:t> 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00B05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Дневные пришкольные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площадки </a:t>
            </a:r>
            <a:r>
              <a:rPr lang="ru-RU" b="1" smtClean="0"/>
              <a:t>- 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908175" y="2205038"/>
            <a:ext cx="2871788" cy="57626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 1 по 17 апреля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2484438" y="3213100"/>
            <a:ext cx="2447925" cy="7921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 25 апреля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по 15 мая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127" name="Подзаголовок 2"/>
          <p:cNvSpPr txBox="1">
            <a:spLocks/>
          </p:cNvSpPr>
          <p:nvPr/>
        </p:nvSpPr>
        <p:spPr bwMode="auto">
          <a:xfrm>
            <a:off x="2411413" y="5084763"/>
            <a:ext cx="3024187" cy="1296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1 смена - с 1 по 30 апреля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2 смена – с 1 апреля по 20 мая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3 смена – с 1 апреля по 10 июня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092950" y="6381750"/>
            <a:ext cx="1863725" cy="355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2. Места приема заявлений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148" name="Объект 2"/>
          <p:cNvSpPr>
            <a:spLocks noGrp="1"/>
          </p:cNvSpPr>
          <p:nvPr>
            <p:ph idx="1"/>
          </p:nvPr>
        </p:nvSpPr>
        <p:spPr>
          <a:xfrm>
            <a:off x="539750" y="981075"/>
            <a:ext cx="8229600" cy="50736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Загородные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оздоровительные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лагеря </a:t>
            </a:r>
            <a:r>
              <a:rPr lang="ru-RU" b="1" smtClean="0"/>
              <a:t>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Санатории</a:t>
            </a:r>
            <a:r>
              <a:rPr lang="ru-RU" b="1" smtClean="0"/>
              <a:t> 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00B05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Дневные пришкольные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площадки </a:t>
            </a:r>
            <a:r>
              <a:rPr lang="ru-RU" b="1" smtClean="0"/>
              <a:t>- 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195513" y="2133600"/>
            <a:ext cx="2592387" cy="71913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Портал </a:t>
            </a:r>
            <a:r>
              <a:rPr lang="ru-RU" b="1" dirty="0" err="1" smtClean="0">
                <a:solidFill>
                  <a:srgbClr val="FF0000"/>
                </a:solidFill>
              </a:rPr>
              <a:t>гос.услуг</a:t>
            </a:r>
            <a:r>
              <a:rPr lang="ru-RU" b="1" dirty="0" smtClean="0">
                <a:solidFill>
                  <a:srgbClr val="FF0000"/>
                </a:solidFill>
              </a:rPr>
              <a:t> МФЦ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2771775" y="3357563"/>
            <a:ext cx="2592388" cy="71913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Портал </a:t>
            </a:r>
            <a:r>
              <a:rPr lang="ru-RU" b="1" dirty="0" err="1" smtClean="0">
                <a:solidFill>
                  <a:srgbClr val="FF0000"/>
                </a:solidFill>
              </a:rPr>
              <a:t>гос.услуг</a:t>
            </a:r>
            <a:r>
              <a:rPr lang="ru-RU" b="1" dirty="0" smtClean="0">
                <a:solidFill>
                  <a:srgbClr val="FF0000"/>
                </a:solidFill>
              </a:rPr>
              <a:t> МФЦ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151" name="Подзаголовок 2"/>
          <p:cNvSpPr txBox="1">
            <a:spLocks/>
          </p:cNvSpPr>
          <p:nvPr/>
        </p:nvSpPr>
        <p:spPr bwMode="auto">
          <a:xfrm>
            <a:off x="2695575" y="5084763"/>
            <a:ext cx="2381250" cy="1296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2400" b="1">
                <a:solidFill>
                  <a:srgbClr val="FF0000"/>
                </a:solidFill>
              </a:rPr>
              <a:t>Портал гос.услуг</a:t>
            </a: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2400" b="1">
                <a:solidFill>
                  <a:srgbClr val="FF0000"/>
                </a:solidFill>
              </a:rPr>
              <a:t>МФЦ</a:t>
            </a:r>
            <a:br>
              <a:rPr lang="ru-RU" sz="2400" b="1">
                <a:solidFill>
                  <a:srgbClr val="FF0000"/>
                </a:solidFill>
              </a:rPr>
            </a:br>
            <a:r>
              <a:rPr lang="ru-RU" sz="2400" b="1">
                <a:solidFill>
                  <a:srgbClr val="FF0000"/>
                </a:solidFill>
              </a:rPr>
              <a:t>Школы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6551613" y="981075"/>
            <a:ext cx="2592387" cy="100806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Без предварительного подтверждения данных оригиналами документов!!!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092950" y="6381750"/>
            <a:ext cx="1863725" cy="355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646113" y="1268413"/>
            <a:ext cx="4826000" cy="52911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Прошу предоставить путевку для моего ребенка      _____________________	,дата рождения: ______________, 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в _____________________________________________________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(наименование желаемого загородного стационарного оздоровительного лагеря)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на период	 _______________ 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	(указать смену)</a:t>
            </a:r>
          </a:p>
          <a:p>
            <a:pPr marL="0" indent="0" eaLnBrk="1" hangingPunct="1">
              <a:buFont typeface="Arial" charset="0"/>
              <a:buNone/>
            </a:pPr>
            <a:endParaRPr lang="ru-RU" sz="1300" b="1" smtClean="0">
              <a:solidFill>
                <a:srgbClr val="00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При отсутствии путевок в вышеуказанном желаемом загородном стационарном оздоровительном лагере прошу предоставить путевку в: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______________________________________________________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(указать наименование загородного стационарного оздоровительного лагеря)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_______________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(указать смену)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или в: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_______________________________________________________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(указать наименование загородного стационарного оздоровительного лагеря)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___________________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300" b="1" smtClean="0">
                <a:solidFill>
                  <a:srgbClr val="000000"/>
                </a:solidFill>
              </a:rPr>
              <a:t>(указать смену)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835150" y="31750"/>
            <a:ext cx="72739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82500" lnSpcReduction="1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3. Один ребенок = одно заявление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 rot="19781917">
            <a:off x="-117475" y="523875"/>
            <a:ext cx="2181225" cy="5572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Для ЗОЛ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Молния 1"/>
          <p:cNvSpPr/>
          <p:nvPr/>
        </p:nvSpPr>
        <p:spPr>
          <a:xfrm>
            <a:off x="395288" y="1593850"/>
            <a:ext cx="288925" cy="39528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4" name="Молния 13"/>
          <p:cNvSpPr/>
          <p:nvPr/>
        </p:nvSpPr>
        <p:spPr>
          <a:xfrm>
            <a:off x="395288" y="3500438"/>
            <a:ext cx="288925" cy="395287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5" name="Молния 14"/>
          <p:cNvSpPr/>
          <p:nvPr/>
        </p:nvSpPr>
        <p:spPr>
          <a:xfrm>
            <a:off x="409575" y="4797425"/>
            <a:ext cx="287338" cy="39528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16" name="Подзаголовок 2"/>
          <p:cNvSpPr txBox="1">
            <a:spLocks/>
          </p:cNvSpPr>
          <p:nvPr/>
        </p:nvSpPr>
        <p:spPr>
          <a:xfrm>
            <a:off x="7218363" y="1287463"/>
            <a:ext cx="1385887" cy="9175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Три выбора из </a:t>
            </a:r>
          </a:p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13 лагерей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092950" y="6381750"/>
            <a:ext cx="1863725" cy="355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835150" y="31750"/>
            <a:ext cx="727392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82500" lnSpcReduction="1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3. Один ребенок = одно заявление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 rot="19781917">
            <a:off x="-117475" y="523875"/>
            <a:ext cx="2181225" cy="5572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Для ЗОЛ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81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989138"/>
            <a:ext cx="777716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092950" y="6381750"/>
            <a:ext cx="1863725" cy="355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468313" y="31750"/>
            <a:ext cx="864076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750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4. Определение размера родительской платы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220" name="Объект 2"/>
          <p:cNvSpPr>
            <a:spLocks noGrp="1"/>
          </p:cNvSpPr>
          <p:nvPr>
            <p:ph idx="1"/>
          </p:nvPr>
        </p:nvSpPr>
        <p:spPr>
          <a:xfrm>
            <a:off x="323850" y="858838"/>
            <a:ext cx="5219700" cy="52895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1400" b="1" u="sng" smtClean="0">
                <a:solidFill>
                  <a:srgbClr val="000000"/>
                </a:solidFill>
              </a:rPr>
              <a:t>Средняя стоимость </a:t>
            </a:r>
            <a:r>
              <a:rPr lang="ru-RU" sz="1400" b="1" smtClean="0">
                <a:solidFill>
                  <a:srgbClr val="000000"/>
                </a:solidFill>
              </a:rPr>
              <a:t>путевки в загородный оздоровительный лагерь по Свердловской области на 2016 год (установлена Правительством СО) –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400" b="1" smtClean="0">
                <a:solidFill>
                  <a:srgbClr val="FF0000"/>
                </a:solidFill>
              </a:rPr>
              <a:t>14 280 руб.</a:t>
            </a:r>
          </a:p>
          <a:p>
            <a:pPr marL="0" indent="0" eaLnBrk="1" hangingPunct="1">
              <a:buFont typeface="Arial" charset="0"/>
              <a:buNone/>
            </a:pPr>
            <a:endParaRPr lang="ru-RU" sz="1400" b="1" u="sng" smtClean="0"/>
          </a:p>
          <a:p>
            <a:pPr marL="0" indent="0" eaLnBrk="1" hangingPunct="1">
              <a:buFont typeface="Arial" charset="0"/>
              <a:buNone/>
            </a:pPr>
            <a:r>
              <a:rPr lang="ru-RU" sz="1400" b="1" u="sng" smtClean="0"/>
              <a:t>Фактическая стоимость </a:t>
            </a:r>
            <a:r>
              <a:rPr lang="ru-RU" sz="1400" b="1" smtClean="0"/>
              <a:t>путевки в лагерь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1400" b="1" smtClean="0"/>
              <a:t>«Красная гвоздика» -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400" b="1" smtClean="0">
                <a:solidFill>
                  <a:srgbClr val="FF0000"/>
                </a:solidFill>
              </a:rPr>
              <a:t>примерно 17 500 руб.</a:t>
            </a:r>
          </a:p>
          <a:p>
            <a:pPr marL="0" indent="0" eaLnBrk="1" hangingPunct="1">
              <a:buFont typeface="Arial" charset="0"/>
              <a:buNone/>
            </a:pPr>
            <a:endParaRPr lang="ru-RU" sz="2400" b="1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ru-RU" sz="2400" b="1" smtClean="0">
              <a:solidFill>
                <a:srgbClr val="FF0000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sz="2400" b="1" u="sng" smtClean="0">
                <a:solidFill>
                  <a:srgbClr val="FF0000"/>
                </a:solidFill>
              </a:rPr>
              <a:t>Размер родительской платы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400" b="1" u="sng" smtClean="0"/>
              <a:t>«бывшие бесплатники» </a:t>
            </a:r>
            <a:r>
              <a:rPr lang="ru-RU" sz="2400" b="1" smtClean="0">
                <a:solidFill>
                  <a:srgbClr val="FF0000"/>
                </a:solidFill>
              </a:rPr>
              <a:t>- 3220 руб.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400" b="1" u="sng" smtClean="0"/>
              <a:t>«бюджетники» </a:t>
            </a:r>
            <a:r>
              <a:rPr lang="ru-RU" sz="2400" b="1" smtClean="0"/>
              <a:t>- </a:t>
            </a:r>
            <a:r>
              <a:rPr lang="ru-RU" sz="2400" b="1" smtClean="0">
                <a:solidFill>
                  <a:srgbClr val="FF0000"/>
                </a:solidFill>
              </a:rPr>
              <a:t>4648 руб.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2400" b="1" u="sng" smtClean="0"/>
              <a:t>все остальные </a:t>
            </a:r>
            <a:r>
              <a:rPr lang="ru-RU" sz="2400" b="1" smtClean="0"/>
              <a:t>– </a:t>
            </a:r>
            <a:r>
              <a:rPr lang="ru-RU" sz="2400" b="1" smtClean="0">
                <a:solidFill>
                  <a:srgbClr val="FF0000"/>
                </a:solidFill>
              </a:rPr>
              <a:t>6076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7092950" y="6381750"/>
            <a:ext cx="1863725" cy="355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468313" y="31750"/>
            <a:ext cx="864076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750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</a:rPr>
              <a:t>5. Сроки выдачи путевок (оплаты квитанций)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244" name="Объект 2"/>
          <p:cNvSpPr>
            <a:spLocks noGrp="1"/>
          </p:cNvSpPr>
          <p:nvPr>
            <p:ph idx="1"/>
          </p:nvPr>
        </p:nvSpPr>
        <p:spPr>
          <a:xfrm>
            <a:off x="323850" y="858838"/>
            <a:ext cx="5219700" cy="52895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Загородные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оздоровительные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лагеря </a:t>
            </a:r>
            <a:r>
              <a:rPr lang="ru-RU" b="1" smtClean="0"/>
              <a:t>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Санатории</a:t>
            </a:r>
            <a:r>
              <a:rPr lang="ru-RU" b="1" smtClean="0"/>
              <a:t> - </a:t>
            </a:r>
          </a:p>
          <a:p>
            <a:pPr marL="0" indent="0" eaLnBrk="1" hangingPunct="1">
              <a:buFont typeface="Arial" charset="0"/>
              <a:buNone/>
            </a:pPr>
            <a:endParaRPr lang="ru-RU" b="1" smtClean="0">
              <a:solidFill>
                <a:srgbClr val="00B05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Дневные пришкольные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u="sng" smtClean="0"/>
              <a:t>площадки </a:t>
            </a:r>
            <a:r>
              <a:rPr lang="ru-RU" b="1" smtClean="0"/>
              <a:t>- </a:t>
            </a: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2195513" y="2133600"/>
            <a:ext cx="2592387" cy="71913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 21 апреля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по графику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2627313" y="3141663"/>
            <a:ext cx="2881312" cy="100806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ru-RU" b="1" dirty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 15 мая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по графику </a:t>
            </a:r>
          </a:p>
          <a:p>
            <a:pPr algn="l">
              <a:defRPr/>
            </a:pPr>
            <a:r>
              <a:rPr lang="ru-RU" b="1" dirty="0" smtClean="0">
                <a:solidFill>
                  <a:srgbClr val="FF0000"/>
                </a:solidFill>
              </a:rPr>
              <a:t>/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по завершении аукциона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247" name="Подзаголовок 2"/>
          <p:cNvSpPr txBox="1">
            <a:spLocks/>
          </p:cNvSpPr>
          <p:nvPr/>
        </p:nvSpPr>
        <p:spPr bwMode="auto">
          <a:xfrm>
            <a:off x="2411413" y="5084763"/>
            <a:ext cx="3024187" cy="1081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1 смена - с 4 мая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2 смена – с 26 мая</a:t>
            </a:r>
          </a:p>
          <a:p>
            <a:pPr algn="ctr" eaLnBrk="1" hangingPunct="1">
              <a:spcBef>
                <a:spcPct val="20000"/>
              </a:spcBef>
              <a:buFont typeface="Arial" charset="0"/>
              <a:buNone/>
            </a:pPr>
            <a:r>
              <a:rPr lang="ru-RU" sz="1600" b="1">
                <a:solidFill>
                  <a:srgbClr val="FF0000"/>
                </a:solidFill>
              </a:rPr>
              <a:t>3 смена – с 17 июня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</a:rPr>
              <a:t>Летняя оздоровительная кампания – 2016:</a:t>
            </a:r>
          </a:p>
        </p:txBody>
      </p:sp>
      <p:sp>
        <p:nvSpPr>
          <p:cNvPr id="11267" name="Подзаголовок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mtClean="0"/>
              <a:t>изменение порядка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оказания муниципальной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mtClean="0"/>
              <a:t>услуги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084888" y="6161088"/>
            <a:ext cx="2871787" cy="57626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ru-RU" dirty="0">
                <a:solidFill>
                  <a:srgbClr val="FF0000"/>
                </a:solidFill>
              </a:rPr>
              <a:t>м</a:t>
            </a:r>
            <a:r>
              <a:rPr lang="ru-RU" dirty="0" smtClean="0">
                <a:solidFill>
                  <a:srgbClr val="FF0000"/>
                </a:solidFill>
              </a:rPr>
              <a:t>арт 2016 года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267</Words>
  <Application>Microsoft Office PowerPoint</Application>
  <PresentationFormat>Экран (4:3)</PresentationFormat>
  <Paragraphs>94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Arial</vt:lpstr>
      <vt:lpstr>Тема Office</vt:lpstr>
      <vt:lpstr>Летняя оздоровительная кампания – 2016:</vt:lpstr>
      <vt:lpstr>1. Сроки приема заявлений</vt:lpstr>
      <vt:lpstr>2. Места приема заявлений</vt:lpstr>
      <vt:lpstr>Слайд 4</vt:lpstr>
      <vt:lpstr>Слайд 5</vt:lpstr>
      <vt:lpstr>Слайд 6</vt:lpstr>
      <vt:lpstr>Слайд 7</vt:lpstr>
      <vt:lpstr>Летняя оздоровительная кампания – 2016: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Лариса Вадимовна</cp:lastModifiedBy>
  <cp:revision>9</cp:revision>
  <dcterms:created xsi:type="dcterms:W3CDTF">2014-05-07T13:06:52Z</dcterms:created>
  <dcterms:modified xsi:type="dcterms:W3CDTF">2016-03-31T04:41:17Z</dcterms:modified>
</cp:coreProperties>
</file>